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54" d="100"/>
          <a:sy n="54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06BD75-A4D4-604B-A402-D6E4FB20AC69}" type="datetimeFigureOut">
              <a:rPr lang="en-US" smtClean="0"/>
              <a:t>5/28/09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026D28E-CDB0-D842-89D9-30028409B7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D9XP0Ane8U&amp;feature=PlayList&amp;p=77916AF52745741B&amp;playnext=1&amp;playnext_from=PL&amp;index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City in Cinema: Paris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Fren</a:t>
            </a:r>
            <a:r>
              <a:rPr lang="en-US" dirty="0" smtClean="0"/>
              <a:t> 398</a:t>
            </a:r>
          </a:p>
          <a:p>
            <a:r>
              <a:rPr lang="en-US" dirty="0" smtClean="0"/>
              <a:t>May 2009</a:t>
            </a:r>
          </a:p>
          <a:p>
            <a:r>
              <a:rPr lang="en-US" dirty="0" smtClean="0"/>
              <a:t>Lauren Upton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2 Days in Paris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Concentrates on the bounds of love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do we ultimately choose our partners?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Genuine devotion or resignation?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Distance between genders and cultures shifts according to circumstances, just as how Paris has shifted through history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all connected</a:t>
            </a:r>
          </a:p>
          <a:p>
            <a:pPr>
              <a:buNone/>
            </a:pPr>
            <a:r>
              <a:rPr lang="en-US" dirty="0" smtClean="0"/>
              <a:t>	http://</a:t>
            </a:r>
            <a:r>
              <a:rPr lang="en-US" dirty="0" err="1" smtClean="0"/>
              <a:t>www.unc.edu/home/laupton/connected.mov</a:t>
            </a:r>
            <a:endParaRPr lang="en-US" dirty="0" smtClean="0"/>
          </a:p>
          <a:p>
            <a:r>
              <a:rPr lang="en-US" dirty="0" smtClean="0"/>
              <a:t>Final Scene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http://www.youtube.com/watch?v=DD9XP0Ane8U&amp;feature=PlayList&amp;p=77916AF52745741B&amp;playnext=1&amp;playnext_from=PL&amp;index=1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25112"/>
          </a:xfrm>
        </p:spPr>
        <p:txBody>
          <a:bodyPr/>
          <a:lstStyle/>
          <a:p>
            <a:r>
              <a:rPr lang="en-US" dirty="0" smtClean="0">
                <a:solidFill>
                  <a:srgbClr val="326064"/>
                </a:solidFill>
              </a:rPr>
              <a:t>Paris is the canvas for creating a love story</a:t>
            </a:r>
          </a:p>
          <a:p>
            <a:r>
              <a:rPr lang="en-US" dirty="0" smtClean="0">
                <a:solidFill>
                  <a:srgbClr val="326064"/>
                </a:solidFill>
              </a:rPr>
              <a:t>It has the potential to give way to a relationship of great proportions</a:t>
            </a:r>
          </a:p>
          <a:p>
            <a:r>
              <a:rPr lang="en-US" dirty="0" smtClean="0">
                <a:solidFill>
                  <a:srgbClr val="326064"/>
                </a:solidFill>
              </a:rPr>
              <a:t>It also has the potential to rip apart relationships, revealing the vulnerability of each person</a:t>
            </a:r>
            <a:endParaRPr lang="en-US" dirty="0">
              <a:solidFill>
                <a:srgbClr val="32606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Paris je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t’aime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2 Days in Paris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demonstrate two stark contrasts in the portrayal of Paris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Nurture vs. breakdown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city is a relatively large and permanent settlement, particularly a large urban settlement.  Proximity greatly facilitates interaction between people and businesses, benefitting both parties in the process.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big city, or metropolis, may have suburbs and regions.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Encompasses individual motion pictures and produced by recording images from the world with cameras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Films are cultural artifacts created by specific cultures, which reflect those cultures and affect them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26064"/>
                </a:solidFill>
              </a:rPr>
              <a:t>One of the world’s leading business and cultural </a:t>
            </a:r>
            <a:r>
              <a:rPr lang="en-US" dirty="0" err="1" smtClean="0">
                <a:solidFill>
                  <a:srgbClr val="326064"/>
                </a:solidFill>
              </a:rPr>
              <a:t>centres</a:t>
            </a:r>
            <a:r>
              <a:rPr lang="en-US" dirty="0" smtClean="0">
                <a:solidFill>
                  <a:srgbClr val="326064"/>
                </a:solidFill>
              </a:rPr>
              <a:t> and its influence in education, entertainment, media, fashion, science and the arts contribute to its status as one of the world’s major global cities</a:t>
            </a:r>
            <a:endParaRPr lang="en-US" dirty="0">
              <a:solidFill>
                <a:srgbClr val="32606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Filmic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26064"/>
                </a:solidFill>
              </a:rPr>
              <a:t>Paris is the window into French culture</a:t>
            </a:r>
          </a:p>
          <a:p>
            <a:pPr>
              <a:buNone/>
            </a:pPr>
            <a:endParaRPr lang="en-US" dirty="0" smtClean="0">
              <a:solidFill>
                <a:srgbClr val="326064"/>
              </a:solidFill>
            </a:endParaRPr>
          </a:p>
          <a:p>
            <a:r>
              <a:rPr lang="en-US" dirty="0" smtClean="0">
                <a:solidFill>
                  <a:srgbClr val="326064"/>
                </a:solidFill>
              </a:rPr>
              <a:t>It reflects the deep currents of national life</a:t>
            </a:r>
          </a:p>
          <a:p>
            <a:pPr>
              <a:buNone/>
            </a:pPr>
            <a:endParaRPr lang="en-US" dirty="0" smtClean="0">
              <a:solidFill>
                <a:srgbClr val="326064"/>
              </a:solidFill>
            </a:endParaRPr>
          </a:p>
          <a:p>
            <a:r>
              <a:rPr lang="en-US" dirty="0" smtClean="0">
                <a:solidFill>
                  <a:srgbClr val="326064"/>
                </a:solidFill>
              </a:rPr>
              <a:t>Embodies the rapid changes that have taken place within the country</a:t>
            </a:r>
          </a:p>
          <a:p>
            <a:pPr>
              <a:buNone/>
            </a:pPr>
            <a:endParaRPr lang="en-US" dirty="0" smtClean="0">
              <a:solidFill>
                <a:srgbClr val="326064"/>
              </a:solidFill>
            </a:endParaRPr>
          </a:p>
          <a:p>
            <a:r>
              <a:rPr lang="en-US" dirty="0" smtClean="0">
                <a:solidFill>
                  <a:srgbClr val="326064"/>
                </a:solidFill>
              </a:rPr>
              <a:t>Extreme sense of nostalgia</a:t>
            </a:r>
          </a:p>
          <a:p>
            <a:pPr>
              <a:buNone/>
            </a:pPr>
            <a:endParaRPr lang="en-US" dirty="0" smtClean="0">
              <a:solidFill>
                <a:srgbClr val="326064"/>
              </a:solidFill>
            </a:endParaRPr>
          </a:p>
          <a:p>
            <a:r>
              <a:rPr lang="en-US" i="1" dirty="0" smtClean="0">
                <a:solidFill>
                  <a:srgbClr val="326064"/>
                </a:solidFill>
              </a:rPr>
              <a:t>City of Love</a:t>
            </a:r>
            <a:endParaRPr lang="en-US" i="1" dirty="0">
              <a:solidFill>
                <a:srgbClr val="32606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26064"/>
                </a:solidFill>
              </a:rPr>
              <a:t>Cinematic images come out of urban experience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Film incorporates this into a new aesthetic principle of movements</a:t>
            </a:r>
          </a:p>
          <a:p>
            <a:r>
              <a:rPr lang="en-US" dirty="0" smtClean="0">
                <a:solidFill>
                  <a:srgbClr val="326064"/>
                </a:solidFill>
              </a:rPr>
              <a:t>City can be evoked from the instability of cinema</a:t>
            </a:r>
          </a:p>
          <a:p>
            <a:r>
              <a:rPr lang="en-US" dirty="0" smtClean="0">
                <a:solidFill>
                  <a:srgbClr val="326064"/>
                </a:solidFill>
              </a:rPr>
              <a:t>City projects a specific kind of eroticism</a:t>
            </a:r>
          </a:p>
          <a:p>
            <a:pPr lvl="1"/>
            <a:r>
              <a:rPr lang="en-US" dirty="0" smtClean="0">
                <a:solidFill>
                  <a:srgbClr val="783A7A"/>
                </a:solidFill>
              </a:rPr>
              <a:t>Social relationships are either born, changed, or broken down</a:t>
            </a:r>
          </a:p>
          <a:p>
            <a:pPr lvl="1"/>
            <a:r>
              <a:rPr lang="en-US" dirty="0" smtClean="0">
                <a:solidFill>
                  <a:srgbClr val="783A7A"/>
                </a:solidFill>
              </a:rPr>
              <a:t>Site of that pivotal encounter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Paris, je </a:t>
            </a:r>
            <a:r>
              <a:rPr lang="en-US" i="1" dirty="0" err="1" smtClean="0"/>
              <a:t>t’aime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Interconnected love story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All races, genders, and situations are touched upon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Paris is the setting in which each unique story develops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Each scene brings deeper knowledge of the human condition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Different levels of complexity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conscious decision to be in love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Fresh development of relationship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=BsiZDB3Wvbg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2 Days in Paris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26064"/>
                </a:solidFill>
              </a:rPr>
              <a:t>Follows two days in the relationship of a couple from New York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Marion is native French &amp; photographer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Jack is American &amp; interior designer</a:t>
            </a:r>
          </a:p>
          <a:p>
            <a:r>
              <a:rPr lang="en-US" dirty="0" smtClean="0">
                <a:solidFill>
                  <a:srgbClr val="326064"/>
                </a:solidFill>
              </a:rPr>
              <a:t>They are attempting to reinvent their relationship after a catastrophic trip to Venice</a:t>
            </a:r>
          </a:p>
          <a:p>
            <a:r>
              <a:rPr lang="en-US" dirty="0" smtClean="0">
                <a:solidFill>
                  <a:srgbClr val="326064"/>
                </a:solidFill>
              </a:rPr>
              <a:t>Combination of stressful events and obsessive tendencies creates a comical yet awkward set of circumstances</a:t>
            </a:r>
            <a:endParaRPr lang="en-US" dirty="0">
              <a:solidFill>
                <a:srgbClr val="326064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212</TotalTime>
  <Words>497</Words>
  <Application>Microsoft Macintosh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City in Cinema: Paris </vt:lpstr>
      <vt:lpstr>City</vt:lpstr>
      <vt:lpstr>Cinema</vt:lpstr>
      <vt:lpstr>Paris</vt:lpstr>
      <vt:lpstr>Filmic Representations</vt:lpstr>
      <vt:lpstr>Two-way Relationship</vt:lpstr>
      <vt:lpstr>Paris, je t’aime</vt:lpstr>
      <vt:lpstr>Clips</vt:lpstr>
      <vt:lpstr>2 Days in Paris</vt:lpstr>
      <vt:lpstr>2 Days in Paris</vt:lpstr>
      <vt:lpstr>Clip</vt:lpstr>
      <vt:lpstr>Slide 12</vt:lpstr>
      <vt:lpstr>Slide 13</vt:lpstr>
    </vt:vector>
  </TitlesOfParts>
  <Company>UNC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in Cinema: Paris </dc:title>
  <dc:creator>Lauren Upton</dc:creator>
  <cp:lastModifiedBy>Lauren Upton</cp:lastModifiedBy>
  <cp:revision>6</cp:revision>
  <dcterms:created xsi:type="dcterms:W3CDTF">2009-05-29T00:57:21Z</dcterms:created>
  <dcterms:modified xsi:type="dcterms:W3CDTF">2009-05-29T04:29:39Z</dcterms:modified>
</cp:coreProperties>
</file>